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72" r:id="rId2"/>
    <p:sldId id="273" r:id="rId3"/>
    <p:sldId id="274" r:id="rId4"/>
    <p:sldId id="275" r:id="rId5"/>
    <p:sldId id="289" r:id="rId6"/>
    <p:sldId id="287" r:id="rId7"/>
    <p:sldId id="290" r:id="rId8"/>
    <p:sldId id="288" r:id="rId9"/>
    <p:sldId id="281" r:id="rId10"/>
    <p:sldId id="284" r:id="rId11"/>
    <p:sldId id="295" r:id="rId12"/>
    <p:sldId id="299" r:id="rId13"/>
    <p:sldId id="292" r:id="rId14"/>
    <p:sldId id="30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68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B055D"/>
    <a:srgbClr val="93699E"/>
    <a:srgbClr val="87A5AF"/>
    <a:srgbClr val="36208D"/>
    <a:srgbClr val="CEC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87518" autoAdjust="0"/>
  </p:normalViewPr>
  <p:slideViewPr>
    <p:cSldViewPr snapToGrid="0">
      <p:cViewPr varScale="1">
        <p:scale>
          <a:sx n="59" d="100"/>
          <a:sy n="59" d="100"/>
        </p:scale>
        <p:origin x="744" y="78"/>
      </p:cViewPr>
      <p:guideLst>
        <p:guide pos="768"/>
        <p:guide orient="horz" pos="3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4F4D-B157-4452-A23B-58A6EA216EAC}" type="datetimeFigureOut">
              <a:rPr lang="en-US" smtClean="0"/>
              <a:t>09/22/2021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85169-FE02-4CAC-8808-3E5212A53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775595124542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https://journals.sagepub.com/home/cmx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TLDR</a:t>
            </a:r>
          </a:p>
          <a:p>
            <a:endParaRPr lang="en-US" dirty="0" smtClean="0"/>
          </a:p>
          <a:p>
            <a:r>
              <a:rPr lang="en-US" dirty="0" smtClean="0"/>
              <a:t>Perfect is the enemy of done.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https://www.wacita.org/wp-content/uploads/2021/09/FTC_BP_CheatSheet.pdf</a:t>
            </a:r>
          </a:p>
          <a:p>
            <a:r>
              <a:rPr lang="en-US" dirty="0" smtClean="0"/>
              <a:t>https://www.nadcp.org/standards/family-treatment-court-best-practice-standards/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2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https://journals.lww.com/hrpjournal/Fulltext/2020/11000/Mindfulness_and_Behavior_Change.3.aspx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https://journals.lww.com/hrpjournal/Fulltext/2020/11000/Mindfulness_and_Behavior_Change.3.aspx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the Pdf: https://www.wacita.org/wp-content/uploads/2021/09/Family-Treatment-Court-Best-Practice-Standards_Final2.pdf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6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https://doi.org/10.1177/1077559512454216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https://smartcenter.uw.edu/profiles/eric-bruns-phd/</a:t>
            </a:r>
          </a:p>
          <a:p>
            <a:r>
              <a:rPr lang="en-US" dirty="0" smtClean="0"/>
              <a:t>https://scholar.google.com/citations?user=Dkh-qNUAAAAJ&amp;hl=en</a:t>
            </a:r>
          </a:p>
          <a:p>
            <a:r>
              <a:rPr lang="en-US" dirty="0" smtClean="0"/>
              <a:t>https://scholar.google.com/citations?user=ZKECLlsAAAAJ&amp;hl=en&amp;oi=ao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5169-FE02-4CAC-8808-3E5212A5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5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1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7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(With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3856" y="0"/>
            <a:ext cx="12205855" cy="62108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524000" y="5446424"/>
            <a:ext cx="9144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668001" y="413551"/>
            <a:ext cx="7464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1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(No Icon)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77423"/>
            <a:ext cx="9778429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42310" y="1156854"/>
            <a:ext cx="10622285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02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792">
          <p15:clr>
            <a:srgbClr val="FBAE40"/>
          </p15:clr>
        </p15:guide>
        <p15:guide id="5" pos="5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3856" y="0"/>
            <a:ext cx="12205855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77423"/>
            <a:ext cx="9778429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42310" y="1156854"/>
            <a:ext cx="10622285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74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54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3856" y="0"/>
            <a:ext cx="12205855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77423"/>
            <a:ext cx="9778429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42310" y="1156854"/>
            <a:ext cx="10622285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668001" y="413551"/>
            <a:ext cx="7464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21842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54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Icon)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77423"/>
            <a:ext cx="9778429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42310" y="1156854"/>
            <a:ext cx="10622285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668001" y="413551"/>
            <a:ext cx="7464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4227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5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3856" y="0"/>
            <a:ext cx="12205855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" y="910916"/>
            <a:ext cx="12191999" cy="445233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299467"/>
            <a:ext cx="9778429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42310" y="1624433"/>
            <a:ext cx="10622285" cy="4103709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10616630" y="731583"/>
            <a:ext cx="975445" cy="731584"/>
            <a:chOff x="7955549" y="367862"/>
            <a:chExt cx="683233" cy="683233"/>
          </a:xfrm>
        </p:grpSpPr>
        <p:sp>
          <p:nvSpPr>
            <p:cNvPr id="14" name="Oval 13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50335" y="924911"/>
            <a:ext cx="9977967" cy="4417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779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54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With Subhead)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910916"/>
            <a:ext cx="12191999" cy="445233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299467"/>
            <a:ext cx="9778429" cy="505687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42310" y="1624433"/>
            <a:ext cx="10622285" cy="4103709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8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10616630" y="731583"/>
            <a:ext cx="975445" cy="731584"/>
            <a:chOff x="7955549" y="367862"/>
            <a:chExt cx="683233" cy="683233"/>
          </a:xfrm>
        </p:grpSpPr>
        <p:sp>
          <p:nvSpPr>
            <p:cNvPr id="14" name="Oval 13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50335" y="924911"/>
            <a:ext cx="9977967" cy="4417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793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pos="54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1524000" y="5446424"/>
            <a:ext cx="9144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126166" y="258302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-10665" y="2583027"/>
            <a:ext cx="2136831" cy="667595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2762359"/>
            <a:ext cx="1555155" cy="32158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126165" y="2595683"/>
            <a:ext cx="0" cy="65493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3856" y="4267200"/>
            <a:ext cx="12205855" cy="25956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-13856" y="0"/>
            <a:ext cx="12205855" cy="25956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68001" y="413551"/>
            <a:ext cx="746401" cy="559801"/>
            <a:chOff x="7955549" y="367862"/>
            <a:chExt cx="683233" cy="683233"/>
          </a:xfrm>
        </p:grpSpPr>
        <p:sp>
          <p:nvSpPr>
            <p:cNvPr id="12" name="Oval 11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80483" y="3546956"/>
            <a:ext cx="10933919" cy="4793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461608" y="2798698"/>
            <a:ext cx="9455089" cy="21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(With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1524000" y="5446424"/>
            <a:ext cx="9144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668001" y="413551"/>
            <a:ext cx="746401" cy="559801"/>
            <a:chOff x="7955549" y="367862"/>
            <a:chExt cx="683233" cy="683233"/>
          </a:xfrm>
        </p:grpSpPr>
        <p:sp>
          <p:nvSpPr>
            <p:cNvPr id="11" name="Oval 10"/>
            <p:cNvSpPr/>
            <p:nvPr/>
          </p:nvSpPr>
          <p:spPr>
            <a:xfrm>
              <a:off x="7955549" y="367862"/>
              <a:ext cx="683233" cy="683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11986" y="416609"/>
              <a:ext cx="581205" cy="588579"/>
              <a:chOff x="8011986" y="409235"/>
              <a:chExt cx="581205" cy="5885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11986" y="416609"/>
                <a:ext cx="581205" cy="581205"/>
              </a:xfrm>
              <a:prstGeom prst="ellipse">
                <a:avLst/>
              </a:prstGeom>
              <a:solidFill>
                <a:srgbClr val="4B055D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B055D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9360" y="409235"/>
                <a:ext cx="560165" cy="501966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4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3856" y="0"/>
            <a:ext cx="12205855" cy="621083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524000" y="5446424"/>
            <a:ext cx="9144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(No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1524000" y="5446424"/>
            <a:ext cx="9144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26166" y="6198177"/>
            <a:ext cx="10065833" cy="667595"/>
          </a:xfrm>
          <a:prstGeom prst="rect">
            <a:avLst/>
          </a:prstGeom>
          <a:solidFill>
            <a:srgbClr val="4B05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-10665" y="6198177"/>
            <a:ext cx="2136831" cy="667595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2513645" y="6463743"/>
            <a:ext cx="399104" cy="235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fld id="{2F0291E0-0DF7-400C-BEBE-D6111823A29D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8" y="6377509"/>
            <a:ext cx="1555155" cy="3215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126165" y="6198177"/>
            <a:ext cx="0" cy="66759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9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524000" y="5446424"/>
            <a:ext cx="9144000" cy="7517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763" r:id="rId14"/>
    <p:sldLayoutId id="2147483784" r:id="rId15"/>
    <p:sldLayoutId id="2147483786" r:id="rId16"/>
    <p:sldLayoutId id="2147483782" r:id="rId17"/>
    <p:sldLayoutId id="2147483787" r:id="rId18"/>
    <p:sldLayoutId id="2147483783" r:id="rId19"/>
    <p:sldLayoutId id="2147483789" r:id="rId20"/>
    <p:sldLayoutId id="2147483788" r:id="rId21"/>
    <p:sldLayoutId id="214748379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cita.org/wp-content/uploads/2021/09/FTC_BP_CheatShee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hyperlink" Target="https://www.nadcp.org/standards/family-treatment-court-best-practice-standard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hrpjournal/Fulltext/2020/11000/Mindfulness_and_Behavior_Change.3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hrpjournal/Fulltext/2020/11000/Mindfulness_and_Behavior_Change.3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ecorative Images" title="AOC Court Decorative Images"/>
          <p:cNvGrpSpPr/>
          <p:nvPr/>
        </p:nvGrpSpPr>
        <p:grpSpPr>
          <a:xfrm>
            <a:off x="-1" y="-244928"/>
            <a:ext cx="12192001" cy="7102928"/>
            <a:chOff x="1513606" y="-1"/>
            <a:chExt cx="9154394" cy="6858000"/>
          </a:xfrm>
        </p:grpSpPr>
        <p:pic>
          <p:nvPicPr>
            <p:cNvPr id="11" name="Picture 10" descr="Background Image of the pilars in a court entrance" title="decorative imag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32" r="1476" b="8673"/>
            <a:stretch/>
          </p:blipFill>
          <p:spPr>
            <a:xfrm>
              <a:off x="1513608" y="-1"/>
              <a:ext cx="9154392" cy="6858000"/>
            </a:xfrm>
            <a:prstGeom prst="rect">
              <a:avLst/>
            </a:prstGeom>
          </p:spPr>
        </p:pic>
        <p:sp>
          <p:nvSpPr>
            <p:cNvPr id="12" name="Rectangle 11" title="decorative image"/>
            <p:cNvSpPr/>
            <p:nvPr/>
          </p:nvSpPr>
          <p:spPr>
            <a:xfrm>
              <a:off x="1513606" y="4507620"/>
              <a:ext cx="9154391" cy="235037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 title="decorative shape"/>
            <p:cNvSpPr/>
            <p:nvPr/>
          </p:nvSpPr>
          <p:spPr>
            <a:xfrm>
              <a:off x="1513607" y="3722914"/>
              <a:ext cx="9154393" cy="797692"/>
            </a:xfrm>
            <a:prstGeom prst="rect">
              <a:avLst/>
            </a:prstGeom>
            <a:solidFill>
              <a:srgbClr val="936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Washington Courts Logo" title="Decorative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14" y="3789292"/>
            <a:ext cx="1702796" cy="46949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73417" y="6202294"/>
            <a:ext cx="6858000" cy="422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Facilitator: Meghan R. Fitzgerald, PhD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0817" y="5718719"/>
            <a:ext cx="6858000" cy="422561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Overview: Behind the Document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1363" y="4362256"/>
            <a:ext cx="11869271" cy="148486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Family Treatment Courts </a:t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Standards Training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umerous research citations, too small to read" title="Screenshot of research page, m fitzgerald"/>
          <p:cNvPicPr>
            <a:picLocks noChangeAspect="1"/>
          </p:cNvPicPr>
          <p:nvPr/>
        </p:nvPicPr>
        <p:blipFill rotWithShape="1">
          <a:blip r:embed="rId3"/>
          <a:srcRect b="10542"/>
          <a:stretch/>
        </p:blipFill>
        <p:spPr>
          <a:xfrm>
            <a:off x="3909774" y="3491857"/>
            <a:ext cx="8282225" cy="3366143"/>
          </a:xfrm>
          <a:prstGeom prst="rect">
            <a:avLst/>
          </a:prstGeom>
        </p:spPr>
      </p:pic>
      <p:pic>
        <p:nvPicPr>
          <p:cNvPr id="6" name="Content Placeholder 5" descr="Numerous research citations, too small to read" title="screenshot of research page, m pullman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909773" y="0"/>
            <a:ext cx="8281987" cy="4460875"/>
          </a:xfrm>
          <a:prstGeom prst="rect">
            <a:avLst/>
          </a:prstGeom>
        </p:spPr>
      </p:pic>
      <p:pic>
        <p:nvPicPr>
          <p:cNvPr id="5" name="Picture 4" descr="Numerous research citations, too small to read" title="screenshot of cv page eric bru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977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urnal Child Maltreatment, statistics " title="screenshot of journal page"/>
          <p:cNvPicPr>
            <a:picLocks noChangeAspect="1"/>
          </p:cNvPicPr>
          <p:nvPr/>
        </p:nvPicPr>
        <p:blipFill rotWithShape="1">
          <a:blip r:embed="rId3"/>
          <a:srcRect b="3409"/>
          <a:stretch/>
        </p:blipFill>
        <p:spPr>
          <a:xfrm>
            <a:off x="134375" y="647114"/>
            <a:ext cx="11875380" cy="5528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Reference page from best practice standar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88299" cy="6858000"/>
          </a:xfrm>
          <a:prstGeom prst="rect">
            <a:avLst/>
          </a:prstGeom>
          <a:ln>
            <a:solidFill>
              <a:srgbClr val="4B055D"/>
            </a:solidFill>
          </a:ln>
        </p:spPr>
      </p:pic>
      <p:pic>
        <p:nvPicPr>
          <p:cNvPr id="4" name="Picture 3" title="Reference page from best practice standard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778" y="0"/>
            <a:ext cx="5482897" cy="6858000"/>
          </a:xfrm>
          <a:prstGeom prst="rect">
            <a:avLst/>
          </a:prstGeom>
          <a:ln>
            <a:solidFill>
              <a:srgbClr val="4B055D"/>
            </a:solidFill>
          </a:ln>
        </p:spPr>
      </p:pic>
      <p:pic>
        <p:nvPicPr>
          <p:cNvPr id="3" name="Picture 2" title="Reference page from best practice standard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84" y="0"/>
            <a:ext cx="5339687" cy="6858000"/>
          </a:xfrm>
          <a:prstGeom prst="rect">
            <a:avLst/>
          </a:prstGeom>
          <a:ln>
            <a:solidFill>
              <a:srgbClr val="4B055D"/>
            </a:solidFill>
          </a:ln>
        </p:spPr>
      </p:pic>
      <p:pic>
        <p:nvPicPr>
          <p:cNvPr id="2" name="Picture 1" title="Reference page from best practice standards"/>
          <p:cNvPicPr>
            <a:picLocks noChangeAspect="1"/>
          </p:cNvPicPr>
          <p:nvPr/>
        </p:nvPicPr>
        <p:blipFill rotWithShape="1">
          <a:blip r:embed="rId6"/>
          <a:srcRect t="1436"/>
          <a:stretch/>
        </p:blipFill>
        <p:spPr>
          <a:xfrm>
            <a:off x="6915999" y="0"/>
            <a:ext cx="5285678" cy="6858000"/>
          </a:xfrm>
          <a:prstGeom prst="rect">
            <a:avLst/>
          </a:prstGeom>
          <a:ln>
            <a:solidFill>
              <a:srgbClr val="4B055D"/>
            </a:solidFill>
          </a:ln>
        </p:spPr>
      </p:pic>
      <p:sp>
        <p:nvSpPr>
          <p:cNvPr id="9" name="Rectangle 8" title="highlight of the bruns citation"/>
          <p:cNvSpPr/>
          <p:nvPr/>
        </p:nvSpPr>
        <p:spPr>
          <a:xfrm>
            <a:off x="7047914" y="3671667"/>
            <a:ext cx="5008099" cy="19694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of the research behind these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310" y="1156854"/>
            <a:ext cx="3608017" cy="435133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Cheat Sheet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Transitioning to a family centered approach</a:t>
            </a:r>
          </a:p>
          <a:p>
            <a:r>
              <a:rPr lang="en-US" dirty="0" smtClean="0">
                <a:hlinkClick r:id="rId4"/>
              </a:rPr>
              <a:t>Family Treatment Court Planning Guide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available one FTC website&#10;" title="Screenshot of best practice cheat sheet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73066"/>
            <a:ext cx="7299635" cy="331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Learning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Modules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eveloped for new Team Members </a:t>
            </a:r>
          </a:p>
          <a:p>
            <a:pPr lvl="2"/>
            <a:r>
              <a:rPr lang="en-US" dirty="0" smtClean="0"/>
              <a:t>Intro, BP 1 and BP 2 available now</a:t>
            </a:r>
          </a:p>
          <a:p>
            <a:r>
              <a:rPr lang="en-US" dirty="0" smtClean="0"/>
              <a:t>Community of Practice</a:t>
            </a:r>
          </a:p>
          <a:p>
            <a:r>
              <a:rPr lang="en-US" dirty="0" err="1" smtClean="0"/>
              <a:t>Listservs</a:t>
            </a:r>
            <a:endParaRPr lang="en-US" dirty="0"/>
          </a:p>
          <a:p>
            <a:r>
              <a:rPr lang="en-US" dirty="0" smtClean="0"/>
              <a:t>CFF Technical Assistance</a:t>
            </a:r>
          </a:p>
          <a:p>
            <a:r>
              <a:rPr lang="en-US" dirty="0" smtClean="0"/>
              <a:t>NADCP Training</a:t>
            </a:r>
          </a:p>
          <a:p>
            <a:r>
              <a:rPr lang="en-US" dirty="0" smtClean="0"/>
              <a:t>SAMHSA Training</a:t>
            </a:r>
          </a:p>
          <a:p>
            <a:r>
              <a:rPr lang="en-US" dirty="0" err="1" smtClean="0"/>
              <a:t>Crosstraining</a:t>
            </a:r>
            <a:r>
              <a:rPr lang="en-US" dirty="0" smtClean="0"/>
              <a:t> within your team</a:t>
            </a:r>
          </a:p>
        </p:txBody>
      </p:sp>
    </p:spTree>
    <p:extLst>
      <p:ext uri="{BB962C8B-B14F-4D97-AF65-F5344CB8AC3E}">
        <p14:creationId xmlns:p14="http://schemas.microsoft.com/office/powerpoint/2010/main" val="37283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8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of Department of Children, Youth, and Families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91" y="4747329"/>
            <a:ext cx="5423001" cy="1521725"/>
          </a:xfrm>
          <a:prstGeom prst="rect">
            <a:avLst/>
          </a:prstGeom>
        </p:spPr>
      </p:pic>
      <p:pic>
        <p:nvPicPr>
          <p:cNvPr id="5" name="Picture 4" descr="Logo of Washington State Health Care Authori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70" y="3895467"/>
            <a:ext cx="6230125" cy="1057658"/>
          </a:xfrm>
          <a:prstGeom prst="rect">
            <a:avLst/>
          </a:prstGeom>
        </p:spPr>
      </p:pic>
      <p:pic>
        <p:nvPicPr>
          <p:cNvPr id="7" name="Picture 6" descr="Logo of Center for Children and Family Future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6" y="2493789"/>
            <a:ext cx="4527919" cy="118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 of National Family Drug Cou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12" y="3909129"/>
            <a:ext cx="2022109" cy="1261355"/>
          </a:xfrm>
          <a:prstGeom prst="rect">
            <a:avLst/>
          </a:prstGeom>
        </p:spPr>
      </p:pic>
      <p:pic>
        <p:nvPicPr>
          <p:cNvPr id="9" name="Picture 8" descr="Logo of Washington Court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23" y="2493789"/>
            <a:ext cx="3683000" cy="10154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This </a:t>
            </a:r>
            <a:r>
              <a:rPr lang="en-US" sz="1800" dirty="0"/>
              <a:t>project is supported by Grant # 2020-AR-BX-K001 awarded by the Office of Juvenile Justice and Delinquency Prevention, Office of Justice Programs, U.S. Department of Justice. The opinions, findings, and conclusions or recommendations expressed in this publication/program/exhibition are those of the author(s) and do not necessarily reflect those of the Department of </a:t>
            </a:r>
            <a:r>
              <a:rPr lang="en-US" sz="1800" dirty="0" smtClean="0"/>
              <a:t>Justice or our partner organizations.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and Partners Acknowledgement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ont cover of Family Treatment Court Best Practice Standards Guide 2019&#10;" title="Front cover BP stand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34" y="0"/>
            <a:ext cx="5317517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5348741" cy="38115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familiarity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Best Practice Guide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tools to help with your implementation of the FTC Best Practice Standards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your level of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nderstanding of this guide as a baseline for future work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838200"/>
            <a:ext cx="5823902" cy="1600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Goals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Overview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Mindfulness tools</a:t>
            </a:r>
          </a:p>
        </p:txBody>
      </p:sp>
    </p:spTree>
    <p:extLst>
      <p:ext uri="{BB962C8B-B14F-4D97-AF65-F5344CB8AC3E}">
        <p14:creationId xmlns:p14="http://schemas.microsoft.com/office/powerpoint/2010/main" val="38269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656" y="4436320"/>
            <a:ext cx="277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Schuman-Olivier et al, 2020</a:t>
            </a:r>
            <a:endParaRPr lang="en-US" dirty="0" smtClean="0"/>
          </a:p>
          <a:p>
            <a:r>
              <a:rPr lang="en-US" dirty="0" smtClean="0"/>
              <a:t>Harvard Review of Psychology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7838"/>
            <a:ext cx="9779000" cy="50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pic>
        <p:nvPicPr>
          <p:cNvPr id="4" name="Picture 3" descr="Figure from Psychology paper about mindfulness and the positive impacts on behavior change via additional attention and cognitive control " title="Mindfulness leads to behavior chan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622" y="142667"/>
            <a:ext cx="12290036" cy="63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4" name="Content Placeholder 3" descr="Text of quote is &quot;self Care is not self-indulgence, it is self-preservation&quot; Audre Lorde, feminist and civil rights leader. " title="Decorative quote image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3" y="0"/>
            <a:ext cx="6851650" cy="685165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12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Mindfulness tools </a:t>
            </a:r>
            <a:r>
              <a:rPr lang="en-US" dirty="0" smtClean="0">
                <a:sym typeface="Wingdings" panose="05000000000000000000" pitchFamily="2" charset="2"/>
              </a:rPr>
              <a:t>Attentiveness and Cognition </a:t>
            </a:r>
            <a:r>
              <a:rPr lang="en-US" sz="1600" dirty="0" smtClean="0">
                <a:sym typeface="Wingdings" panose="05000000000000000000" pitchFamily="2" charset="2"/>
              </a:rPr>
              <a:t>(</a:t>
            </a:r>
            <a:r>
              <a:rPr lang="en-US" sz="1600" dirty="0" smtClean="0">
                <a:sym typeface="Wingdings" panose="05000000000000000000" pitchFamily="2" charset="2"/>
                <a:hlinkClick r:id="rId3"/>
              </a:rPr>
              <a:t>Schuman-Olivier, 2020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Trauma Informed Practice – Best Practice One Provision H</a:t>
            </a:r>
            <a:endParaRPr lang="en-US" sz="2000" dirty="0" smtClean="0"/>
          </a:p>
          <a:p>
            <a:r>
              <a:rPr lang="en-US" dirty="0" smtClean="0"/>
              <a:t>FTC Best Practice Pdf or Printed Booklet</a:t>
            </a:r>
          </a:p>
          <a:p>
            <a:r>
              <a:rPr lang="en-US" dirty="0" smtClean="0"/>
              <a:t>Materials from your court: Policy and Procedure Manual, MOU documents, Participants Manual, and any other developed materials that could use review. </a:t>
            </a:r>
          </a:p>
        </p:txBody>
      </p:sp>
    </p:spTree>
    <p:extLst>
      <p:ext uri="{BB962C8B-B14F-4D97-AF65-F5344CB8AC3E}">
        <p14:creationId xmlns:p14="http://schemas.microsoft.com/office/powerpoint/2010/main" val="17891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ont cover of Family Treatment Court Best Practice Standards Guide 2019&#10;" title="Front cover BP stand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34" y="0"/>
            <a:ext cx="5317517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58625" y="2344616"/>
            <a:ext cx="6105279" cy="441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FYJP, CFF and NADCP have copies for download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Layout: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Section: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Summary, p iii-vi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list of writers and reviewers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Best Practice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 for each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and key considerations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874" y="838200"/>
            <a:ext cx="6041346" cy="1600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 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ractice Standards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of the research behind these recommendations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78331" y="1762644"/>
            <a:ext cx="8877300" cy="3563736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Bruns</a:t>
            </a:r>
            <a:r>
              <a:rPr lang="en-US" dirty="0" smtClean="0"/>
              <a:t>, E. J., </a:t>
            </a:r>
            <a:r>
              <a:rPr lang="en-US" dirty="0" err="1" smtClean="0"/>
              <a:t>Pullmann</a:t>
            </a:r>
            <a:r>
              <a:rPr lang="en-US" dirty="0" smtClean="0"/>
              <a:t>, M. D., Weathers, E. S., </a:t>
            </a:r>
            <a:r>
              <a:rPr lang="en-US" dirty="0" err="1" smtClean="0"/>
              <a:t>Wirschem</a:t>
            </a:r>
            <a:r>
              <a:rPr lang="en-US" dirty="0" smtClean="0"/>
              <a:t>, M. L., &amp; Murphy, J. K. (2012). Effects of a Multidisciplinary Family Treatment Drug Court on Child and Family Outcomes: Results of a Quasi-Experimental Study. </a:t>
            </a:r>
            <a:r>
              <a:rPr lang="en-US" i="1" dirty="0" smtClean="0"/>
              <a:t>Child Maltreatment</a:t>
            </a:r>
            <a:r>
              <a:rPr lang="en-US" dirty="0" smtClean="0"/>
              <a:t>, </a:t>
            </a:r>
            <a:r>
              <a:rPr lang="en-US" i="1" dirty="0" smtClean="0"/>
              <a:t>17</a:t>
            </a:r>
            <a:r>
              <a:rPr lang="en-US" dirty="0" smtClean="0"/>
              <a:t>(3), 218–230.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7231</TotalTime>
  <Words>399</Words>
  <Application>Microsoft Office PowerPoint</Application>
  <PresentationFormat>Widescreen</PresentationFormat>
  <Paragraphs>76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Washington Family Treatment Courts  Best Practice Standards Training</vt:lpstr>
      <vt:lpstr>Funding and Partners Acknowledgement</vt:lpstr>
      <vt:lpstr>Learning Goals Best Practices Overview</vt:lpstr>
      <vt:lpstr>Materials</vt:lpstr>
      <vt:lpstr>Mindfulness</vt:lpstr>
      <vt:lpstr>quote</vt:lpstr>
      <vt:lpstr>Materials</vt:lpstr>
      <vt:lpstr>How to Use the Best Practice Standards</vt:lpstr>
      <vt:lpstr>Sample of the research behind these recommendations</vt:lpstr>
      <vt:lpstr>Reference demonstration</vt:lpstr>
      <vt:lpstr>Journal Information</vt:lpstr>
      <vt:lpstr>Sample of the research behind these recommendations</vt:lpstr>
      <vt:lpstr>Tools</vt:lpstr>
      <vt:lpstr>Team Learning Opportunities</vt:lpstr>
      <vt:lpstr>PowerPoint Presentation</vt:lpstr>
    </vt:vector>
  </TitlesOfParts>
  <Company>Admin for the Courts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Niles, Gini</dc:creator>
  <cp:lastModifiedBy>Fitzgerald, Meghan</cp:lastModifiedBy>
  <cp:revision>231</cp:revision>
  <dcterms:created xsi:type="dcterms:W3CDTF">2015-04-03T22:33:38Z</dcterms:created>
  <dcterms:modified xsi:type="dcterms:W3CDTF">2021-09-23T04:29:34Z</dcterms:modified>
</cp:coreProperties>
</file>